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5b87b0fe94c4238" /><Relationship Type="http://schemas.openxmlformats.org/officeDocument/2006/relationships/extended-properties" Target="/docProps/app.xml" Id="R3aedfb65b80a4879" /><Relationship Type="http://schemas.openxmlformats.org/officeDocument/2006/relationships/officeDocument" Target="/ppt/presentation.xml" Id="R8179af2d31ed4d6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61aa04773ba453c"/>
  </p:sldMasterIdLst>
  <p:notesMasterIdLst>
    <p:notesMasterId xmlns:r="http://schemas.openxmlformats.org/officeDocument/2006/relationships" r:id="R2872e6456fbe483f"/>
  </p:notesMasterIdLst>
  <p:sldIdLst>
    <p:sldId xmlns:r="http://schemas.openxmlformats.org/officeDocument/2006/relationships" id="256" r:id="R5f7dd9be7551435d"/>
    <p:sldId xmlns:r="http://schemas.openxmlformats.org/officeDocument/2006/relationships" id="257" r:id="R6b0eb8a76dd44fde"/>
    <p:sldId xmlns:r="http://schemas.openxmlformats.org/officeDocument/2006/relationships" id="258" r:id="Refc0fb439cf14e5a"/>
    <p:sldId xmlns:r="http://schemas.openxmlformats.org/officeDocument/2006/relationships" id="259" r:id="Rcbfc8288cd514cb6"/>
    <p:sldId xmlns:r="http://schemas.openxmlformats.org/officeDocument/2006/relationships" id="260" r:id="R40b9974a2e874019"/>
    <p:sldId xmlns:r="http://schemas.openxmlformats.org/officeDocument/2006/relationships" id="261" r:id="R6071bb5c144d453f"/>
    <p:sldId xmlns:r="http://schemas.openxmlformats.org/officeDocument/2006/relationships" id="262" r:id="R6ad28fdf8b15465a"/>
    <p:sldId xmlns:r="http://schemas.openxmlformats.org/officeDocument/2006/relationships" id="263" r:id="Rf981b27d7152461e"/>
    <p:sldId xmlns:r="http://schemas.openxmlformats.org/officeDocument/2006/relationships" id="264" r:id="R23c08fcb256a497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690ab2cb380414e" /><Relationship Type="http://schemas.openxmlformats.org/officeDocument/2006/relationships/slideMaster" Target="/ppt/slideMasters/slideMaster1.xml" Id="R561aa04773ba453c" /><Relationship Type="http://schemas.openxmlformats.org/officeDocument/2006/relationships/notesMaster" Target="/ppt/notesMasters/notesMaster1.xml" Id="R2872e6456fbe483f" /><Relationship Type="http://schemas.openxmlformats.org/officeDocument/2006/relationships/presProps" Target="/ppt/presProps.xml" Id="R45ed57ae3c3547fa" /><Relationship Type="http://schemas.openxmlformats.org/officeDocument/2006/relationships/tableStyles" Target="/ppt/tableStyles.xml" Id="R377e13f9d0ed4c24" /><Relationship Type="http://schemas.openxmlformats.org/officeDocument/2006/relationships/slide" Target="/ppt/slides/slide1.xml" Id="R5f7dd9be7551435d" /><Relationship Type="http://schemas.openxmlformats.org/officeDocument/2006/relationships/slide" Target="/ppt/slides/slide2.xml" Id="R6b0eb8a76dd44fde" /><Relationship Type="http://schemas.openxmlformats.org/officeDocument/2006/relationships/slide" Target="/ppt/slides/slide3.xml" Id="Refc0fb439cf14e5a" /><Relationship Type="http://schemas.openxmlformats.org/officeDocument/2006/relationships/slide" Target="/ppt/slides/slide4.xml" Id="Rcbfc8288cd514cb6" /><Relationship Type="http://schemas.openxmlformats.org/officeDocument/2006/relationships/slide" Target="/ppt/slides/slide5.xml" Id="R40b9974a2e874019" /><Relationship Type="http://schemas.openxmlformats.org/officeDocument/2006/relationships/slide" Target="/ppt/slides/slide6.xml" Id="R6071bb5c144d453f" /><Relationship Type="http://schemas.openxmlformats.org/officeDocument/2006/relationships/slide" Target="/ppt/slides/slide7.xml" Id="R6ad28fdf8b15465a" /><Relationship Type="http://schemas.openxmlformats.org/officeDocument/2006/relationships/slide" Target="/ppt/slides/slide8.xml" Id="Rf981b27d7152461e" /><Relationship Type="http://schemas.openxmlformats.org/officeDocument/2006/relationships/slide" Target="/ppt/slides/slide9.xml" Id="R23c08fcb256a497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9c3f2033711450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0960e40b1594bac" /><Relationship Type="http://schemas.openxmlformats.org/officeDocument/2006/relationships/notesMaster" Target="/ppt/notesMasters/notesMaster1.xml" Id="R95ca885c97da47d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798839c83354216" /><Relationship Type="http://schemas.openxmlformats.org/officeDocument/2006/relationships/notesMaster" Target="/ppt/notesMasters/notesMaster1.xml" Id="Rec795a237f7f413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cbf0281511f4089" /><Relationship Type="http://schemas.openxmlformats.org/officeDocument/2006/relationships/notesMaster" Target="/ppt/notesMasters/notesMaster1.xml" Id="R63ec50186f40420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bf571757caa4b7c" /><Relationship Type="http://schemas.openxmlformats.org/officeDocument/2006/relationships/notesMaster" Target="/ppt/notesMasters/notesMaster1.xml" Id="Rfadee3ec97b1453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6edc665bd3f4f45" /><Relationship Type="http://schemas.openxmlformats.org/officeDocument/2006/relationships/notesMaster" Target="/ppt/notesMasters/notesMaster1.xml" Id="Rf54b0e0f755c48c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c2b3771c2ac4bbb" /><Relationship Type="http://schemas.openxmlformats.org/officeDocument/2006/relationships/notesMaster" Target="/ppt/notesMasters/notesMaster1.xml" Id="R311e701a1b364ca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8903e56230942fb" /><Relationship Type="http://schemas.openxmlformats.org/officeDocument/2006/relationships/notesMaster" Target="/ppt/notesMasters/notesMaster1.xml" Id="R92af5fbf3d4c423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12b27da65084fa2" /><Relationship Type="http://schemas.openxmlformats.org/officeDocument/2006/relationships/notesMaster" Target="/ppt/notesMasters/notesMaster1.xml" Id="Ra80b52898b3b436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37319938bc84ddf" /><Relationship Type="http://schemas.openxmlformats.org/officeDocument/2006/relationships/notesMaster" Target="/ppt/notesMasters/notesMaster1.xml" Id="Rfdb9753de804461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Анонимный кейс. Названия продуктов и клиентов, зарплаты и персональные сведения не раскрываются. Предназначен для обсуждения на созвоне.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владелец кейса, сообщение27.09.2026. Стоимость прежнего продукта300000руб/мес. Годовая стоимость=300000×12. Данные не являются публичным тарифом вендора.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Источники: локальная история CRM и отчёты выпуска, материалы кейса Внедри CRM за13.09.2026. Диспетчер назначает мастера, не распределяет бригады напрямую. Не заявлено совпадение со всеми функциями прежнего продукта.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Git16.06.2026 c17373f,39f6419;04.08 dbef882,88ae646;13.08 a40784f. До13.08 прошло58календарных дней. Выдача доступов сотрудникам на тот момент не подтверждена. Владелец указал полное отключение старой CRM с конца сентября, в модели дата01.10.2026. Это дата для расчёта, не наблюдение платежей.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Публичные округлённые агрегаты разрешены владельцем. Первый период≈2месяца, переход≈3.5месяца. Итог≈600000округлён. Фактический полный состав затрат не аудирован. Дополнительные серверы, обучение, миграции, если не включены, увеличат бюджет. Будущее сопровождение отдельно.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Проверено27.09.2026. https://devrum.ru/razrabotka-sobstvennoy-crm/ — тарифСтандарт; https://osnovel.ru/uslugi/razrabotka-crm/ — открытый поисковый индекс; https://longcatcrm.com/ — CRMсреднейсложности; https://www.up-im.ru/site/razrabotka-crm/ — открытый поисковый индекс. Минимальные цены не включают автоматически сопоставимый охват функций, гарантии и поддержку. Налоговая база неодинакова или не установлена. Источники не подтверждают отсутствие ИИ у студий.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Арифметика:1500000/600000=2.5, разница900000. 800000/600000≈1.3;3000000/600000=5. Условные бюджеты основаны на открытых ориентирах предыдущего слайда, не на КП. Нельзя приписывать всю разницу исключительно ИИ: влияют объём, опыт автора, организация работы и условия сопровождения.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Владелец указал отключение с конца сентября. Модель с01.10.2026. Пример:300000−50000=250000;600000/250000=2.4месяца. Поддержка должна включать серверы, ИИ, сопровождение и доработки. При поддержке&gt;=300000разработка через сокращение подписки не окупается. Не утверждаем уже накопленную экономию3.6млн.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Позиционирование пользователя: частная консультация, личное обучение или подготовка сотрудника. Цены, контакты, имя и обещания результатов не выдуманы. На созвоне автор устно предлагает следующий шаг.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c3dbb92eb3499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80a90c76cb341bf" /><Relationship Type="http://schemas.openxmlformats.org/officeDocument/2006/relationships/slideLayout" Target="/ppt/slideLayouts/slideLayout1.xml" Id="Rc1d8ad0c7c604b8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1d8ad0c7c604b8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51c3b589984a03" /><Relationship Type="http://schemas.openxmlformats.org/officeDocument/2006/relationships/notesSlide" Target="/ppt/notesSlides/notesSlide1.xml" Id="R4b2baf2a8d7b4b6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29d142207f4878" /><Relationship Type="http://schemas.openxmlformats.org/officeDocument/2006/relationships/notesSlide" Target="/ppt/notesSlides/notesSlide2.xml" Id="R24f68abba3d4405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0765e1dab04f6b" /><Relationship Type="http://schemas.openxmlformats.org/officeDocument/2006/relationships/notesSlide" Target="/ppt/notesSlides/notesSlide3.xml" Id="R6dad9ae0285a41d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ae3010b27b4861" /><Relationship Type="http://schemas.openxmlformats.org/officeDocument/2006/relationships/notesSlide" Target="/ppt/notesSlides/notesSlide4.xml" Id="R40b8405db6904ba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242f73a9b046a8" /><Relationship Type="http://schemas.openxmlformats.org/officeDocument/2006/relationships/notesSlide" Target="/ppt/notesSlides/notesSlide5.xml" Id="R041107fe26f14f4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fefdf0f64e475a" /><Relationship Type="http://schemas.openxmlformats.org/officeDocument/2006/relationships/notesSlide" Target="/ppt/notesSlides/notesSlide6.xml" Id="Rda1976393aaa4ed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74995ddfff4361" /><Relationship Type="http://schemas.openxmlformats.org/officeDocument/2006/relationships/notesSlide" Target="/ppt/notesSlides/notesSlide7.xml" Id="R1f31d9de351e498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b524c8e9214135" /><Relationship Type="http://schemas.openxmlformats.org/officeDocument/2006/relationships/notesSlide" Target="/ppt/notesSlides/notesSlide8.xml" Id="R10a72591abfd41c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58e780adea49e4" /><Relationship Type="http://schemas.openxmlformats.org/officeDocument/2006/relationships/notesSlide" Target="/ppt/notesSlides/notesSlide9.xml" Id="Rfda69f1886ca4a8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92F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3BCEE6-F3E3-4763-A1F3-2AC3E863B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400" b="1">
                <a:solidFill>
                  <a:srgbClr val="F3F0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5400" b="1">
                <a:solidFill>
                  <a:srgbClr val="F3F0E8"/>
                </a:solidFill>
                <a:latin typeface="Helvetica Neue"/>
                <a:ea typeface="Helvetica Neue"/>
                <a:cs typeface="Helvetica Neue"/>
              </a:rPr>
              <a:t>СВОЯ CRM</a:t>
            </a:r>
          </a:p>
          <a:p xmlns:a="http://schemas.openxmlformats.org/drawingml/2006/main">
            <a:pPr>
              <a:defRPr sz="5400" b="1">
                <a:solidFill>
                  <a:srgbClr val="F3F0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5400" b="1">
                <a:solidFill>
                  <a:srgbClr val="F3F0E8"/>
                </a:solidFill>
                <a:latin typeface="Helvetica Neue"/>
                <a:ea typeface="Helvetica Neue"/>
                <a:cs typeface="Helvetica Neue"/>
              </a:rPr>
              <a:t>ПОД СВОИ ПРАВИЛА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1B2151-E29E-42A5-956D-333FF1264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6A584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F6A584"/>
                </a:solidFill>
                <a:latin typeface="Helvetica Neue"/>
                <a:ea typeface="Helvetica Neue"/>
                <a:cs typeface="Helvetica Neue"/>
              </a:rPr>
              <a:t>Кейс управляющей компании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EBF1F8-7470-4561-ADED-8D33C120D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95725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3F0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F3F0E8"/>
                </a:solidFill>
                <a:latin typeface="Helvetica Neue"/>
                <a:ea typeface="Helvetica Neue"/>
                <a:cs typeface="Helvetica Neue"/>
              </a:rPr>
              <a:t>Задача, разработка и экономика перехода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4FA3A8-D2DF-4EBE-B402-330982704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388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EBFC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AEBFCB"/>
                </a:solidFill>
                <a:latin typeface="Helvetica Neue"/>
                <a:ea typeface="Helvetica Neue"/>
                <a:cs typeface="Helvetica Neue"/>
              </a:rPr>
              <a:t>Личная практика разработки с ИИ · сентябрь 2026</a:t>
            </a:r>
          </a:p>
        </p:txBody>
      </p:sp>
    </p:spTree>
    <p:extLst>
      <p:ext uri="{BB962C8B-B14F-4D97-AF65-F5344CB8AC3E}">
        <p14:creationId xmlns:p14="http://schemas.microsoft.com/office/powerpoint/2010/main" val="10467432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7382A4-E5D0-40AF-AAA1-835B8B047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Задача бизнеса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3FDA22-E139-4C98-8499-95B8B950C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477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950" b="1">
                <a:solidFill>
                  <a:srgbClr val="EB5832"/>
                </a:solidFill>
                <a:latin typeface="Helvetica Neue"/>
                <a:ea typeface="Helvetica Neue"/>
                <a:cs typeface="Helvetica Neue"/>
              </a:defRPr>
            </a:pPr>
            <a:r>
              <a:rPr sz="7950" b="1">
                <a:solidFill>
                  <a:srgbClr val="EB5832"/>
                </a:solidFill>
                <a:latin typeface="Helvetica Neue"/>
                <a:ea typeface="Helvetica Neue"/>
                <a:cs typeface="Helvetica Neue"/>
              </a:rPr>
              <a:t>300 000 ₽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309EC1-5594-46D5-A794-6F2F4CE71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ежемесячная подписка на внешний продукт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6CD537-0539-4879-87D4-62D01B933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Компания решила создать собственную CRM</a:t>
            </a:r>
          </a:p>
          <a:p xmlns:a="http://schemas.openxmlformats.org/drawingml/2006/main">
            <a:pPr>
              <a:defRPr sz="2550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и развивать её под рабочие процессы.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3B98BE-A8C4-451E-A769-58DB11A4C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388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065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06574"/>
                </a:solidFill>
                <a:latin typeface="Helvetica Neue"/>
                <a:ea typeface="Helvetica Neue"/>
                <a:cs typeface="Helvetica Neue"/>
              </a:rPr>
              <a:t>3,6 млн ₽ в год при неизменном тарифе. Своя система также требует сопровождения.</a:t>
            </a:r>
          </a:p>
        </p:txBody>
      </p:sp>
    </p:spTree>
    <p:extLst>
      <p:ext uri="{BB962C8B-B14F-4D97-AF65-F5344CB8AC3E}">
        <p14:creationId xmlns:p14="http://schemas.microsoft.com/office/powerpoint/2010/main" val="14737703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B87F6C-8235-4474-BB7C-618362D84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Что создали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F7AF1E-95C3-450B-BF20-0BEF55420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Обращения жителей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7208A7-BE9E-4533-9B91-0BA674F54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762125"/>
            <a:ext cx="6286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Карточки обращений, адреса и история работы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433D73-4210-4AA8-A697-B732E76DA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2250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Задачи и исполнители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21AAC4-6C09-4719-8F39-170185B9A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762250"/>
            <a:ext cx="6286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Диспетчер назначает мастера, мастер распределяет работы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7FF217-7F56-46AB-A9F2-34E470DE7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62375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Приёмка результата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FC086C-7A1B-4FD9-A96C-A7BA18AB9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762375"/>
            <a:ext cx="6286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Фотоотчёт, проверка или возврат, статусы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EE26C1-2A36-48F8-BCBC-26361731D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Данные и подключения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A687B7-F669-4981-8C8F-4616E2E2E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762500"/>
            <a:ext cx="6286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Перенос истории, роли доступа, телефония и обмен данными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9F08ED-FF33-4D32-9B59-2AAF8F388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388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065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06574"/>
                </a:solidFill>
                <a:latin typeface="Helvetica Neue"/>
                <a:ea typeface="Helvetica Neue"/>
                <a:cs typeface="Helvetica Neue"/>
              </a:rPr>
              <a:t>Описание продукта к переходу. Возможности развивались поэтапно, в том числе после августа.</a:t>
            </a:r>
          </a:p>
        </p:txBody>
      </p:sp>
    </p:spTree>
    <p:extLst>
      <p:ext uri="{BB962C8B-B14F-4D97-AF65-F5344CB8AC3E}">
        <p14:creationId xmlns:p14="http://schemas.microsoft.com/office/powerpoint/2010/main" val="12212092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09D99A-3E33-4340-9F8D-34E99C3F5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Хронология разработки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92809B-CA32-4608-AB6B-434F979DD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2476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EB583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EB5832"/>
                </a:solidFill>
                <a:latin typeface="Helvetica Neue"/>
                <a:ea typeface="Helvetica Neue"/>
                <a:cs typeface="Helvetica Neue"/>
              </a:rPr>
              <a:t>16 июня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548335-49B1-457B-91DF-A9C07F7D7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1762125"/>
            <a:ext cx="7810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Первые доступные коммиты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B1D9C6-2102-426E-831C-A6C4E74B3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19375"/>
            <a:ext cx="2476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EB583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EB5832"/>
                </a:solidFill>
                <a:latin typeface="Helvetica Neue"/>
                <a:ea typeface="Helvetica Neue"/>
                <a:cs typeface="Helvetica Neue"/>
              </a:rPr>
              <a:t>4 августа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7FAF8A-EAAB-4FEC-98BC-0F5DF6049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619375"/>
            <a:ext cx="7810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Перенос данных и учётных записей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FE91C7-CB03-4270-A83B-91E013F76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2476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EB583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EB5832"/>
                </a:solidFill>
                <a:latin typeface="Helvetica Neue"/>
                <a:ea typeface="Helvetica Neue"/>
                <a:cs typeface="Helvetica Neue"/>
              </a:rPr>
              <a:t>13 августа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6B320A-536B-4D0A-BBD5-3A2035160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476625"/>
            <a:ext cx="7810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Выпуск диспетчерской шахматки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B92BAC-E381-49FF-9E8A-4E7B70AA5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2476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EB583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EB5832"/>
                </a:solidFill>
                <a:latin typeface="Helvetica Neue"/>
                <a:ea typeface="Helvetica Neue"/>
                <a:cs typeface="Helvetica Neue"/>
              </a:rPr>
              <a:t>1 октября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2B7BAF-E38A-4449-BA9A-3DDDF42B2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333875"/>
            <a:ext cx="7810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Отключение прежней подписки по данным владельца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AA8390-4995-46C5-8FD5-18C40D04F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388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065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06574"/>
                </a:solidFill>
                <a:latin typeface="Helvetica Neue"/>
                <a:ea typeface="Helvetica Neue"/>
                <a:cs typeface="Helvetica Neue"/>
              </a:rPr>
              <a:t>58 дней до августовского выпуска. Около 3,5 месяца до перехода. Первые коммиты содержат импорт.</a:t>
            </a:r>
          </a:p>
        </p:txBody>
      </p:sp>
    </p:spTree>
    <p:extLst>
      <p:ext uri="{BB962C8B-B14F-4D97-AF65-F5344CB8AC3E}">
        <p14:creationId xmlns:p14="http://schemas.microsoft.com/office/powerpoint/2010/main" val="1487835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92F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7404BE-B1E1-4342-B703-46D0AE03B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3F0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F3F0E8"/>
                </a:solidFill>
                <a:latin typeface="Helvetica Neue"/>
                <a:ea typeface="Helvetica Neue"/>
                <a:cs typeface="Helvetica Neue"/>
              </a:rPr>
              <a:t>Два этапа бюджета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B90FB2-D50D-40C6-8CA1-A91531F16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52863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950" b="1">
                <a:solidFill>
                  <a:srgbClr val="F6A584"/>
                </a:solidFill>
                <a:latin typeface="Helvetica Neue"/>
                <a:ea typeface="Helvetica Neue"/>
                <a:cs typeface="Helvetica Neue"/>
              </a:defRPr>
            </a:pPr>
            <a:r>
              <a:rPr sz="4950" b="1">
                <a:solidFill>
                  <a:srgbClr val="F6A584"/>
                </a:solidFill>
                <a:latin typeface="Helvetica Neue"/>
                <a:ea typeface="Helvetica Neue"/>
                <a:cs typeface="Helvetica Neue"/>
              </a:rPr>
              <a:t>≈340 тыс. ₽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DC34E1-3E59-4205-B877-DCE27D0DD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9087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3F0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0">
                <a:solidFill>
                  <a:srgbClr val="F3F0E8"/>
                </a:solidFill>
                <a:latin typeface="Helvetica Neue"/>
                <a:ea typeface="Helvetica Neue"/>
                <a:cs typeface="Helvetica Neue"/>
              </a:rPr>
              <a:t>До августовской версии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D82C7E-D455-4103-9E85-A29251354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38600"/>
            <a:ext cx="4953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AEBFC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AEBFCB"/>
                </a:solidFill>
                <a:latin typeface="Helvetica Neue"/>
                <a:ea typeface="Helvetica Neue"/>
                <a:cs typeface="Helvetica Neue"/>
              </a:rPr>
              <a:t>Около двух бюджетных месяцев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4525D0-A2BA-4669-BAFC-79D78CB4C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52625"/>
            <a:ext cx="50958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950" b="1">
                <a:solidFill>
                  <a:srgbClr val="F6A584"/>
                </a:solidFill>
                <a:latin typeface="Helvetica Neue"/>
                <a:ea typeface="Helvetica Neue"/>
                <a:cs typeface="Helvetica Neue"/>
              </a:defRPr>
            </a:pPr>
            <a:r>
              <a:rPr sz="4950" b="1">
                <a:solidFill>
                  <a:srgbClr val="F6A584"/>
                </a:solidFill>
                <a:latin typeface="Helvetica Neue"/>
                <a:ea typeface="Helvetica Neue"/>
                <a:cs typeface="Helvetica Neue"/>
              </a:rPr>
              <a:t>≈600 тыс. ₽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64488F-C60B-41BC-81CF-355D7252A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90875"/>
            <a:ext cx="5095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3F0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0">
                <a:solidFill>
                  <a:srgbClr val="F3F0E8"/>
                </a:solidFill>
                <a:latin typeface="Helvetica Neue"/>
                <a:ea typeface="Helvetica Neue"/>
                <a:cs typeface="Helvetica Neue"/>
              </a:rPr>
              <a:t>До полного перехода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0F46B7-96B4-467A-9DA1-83009F4C6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038600"/>
            <a:ext cx="5048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AEBFC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AEBFCB"/>
                </a:solidFill>
                <a:latin typeface="Helvetica Neue"/>
                <a:ea typeface="Helvetica Neue"/>
                <a:cs typeface="Helvetica Neue"/>
              </a:rPr>
              <a:t>Около 3,5 месяца при сохранении ежемесячных затрат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B225CF-54B3-495D-A552-BF68ACB92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388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EBFC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AEBFCB"/>
                </a:solidFill>
                <a:latin typeface="Helvetica Neue"/>
                <a:ea typeface="Helvetica Neue"/>
                <a:cs typeface="Helvetica Neue"/>
              </a:rPr>
              <a:t>Оценка по данным владельца. Для сравнения со студией используем бюджет до перехода.</a:t>
            </a:r>
          </a:p>
        </p:txBody>
      </p:sp>
    </p:spTree>
    <p:extLst>
      <p:ext uri="{BB962C8B-B14F-4D97-AF65-F5344CB8AC3E}">
        <p14:creationId xmlns:p14="http://schemas.microsoft.com/office/powerpoint/2010/main" val="130596698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B0B17F-AF8F-4997-8D96-05BE92245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Открытые ориентиры студий</a:t>
            </a:r>
          </a:p>
        </p:txBody>
      </p:sp>
      <p:graphicFrame>
        <p:nvGraphicFramePr>
          <p:cNvPr id="5" name=""/>
          <p:cNvGraphicFramePr/>
          <p:nvPr/>
        </p:nvGraphicFramePr>
        <p:xfrm>
          <a:off xmlns:a="http://schemas.openxmlformats.org/drawingml/2006/main" x="609600" y="1752600"/>
          <a:ext xmlns:a="http://schemas.openxmlformats.org/drawingml/2006/main" cx="109728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238750"/>
                <a:gridCol w="2952750"/>
                <a:gridCol w="2781300"/>
              </a:tblGrid>
              <a:tr h="6667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3F0E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Студия / объём</a:t>
                      </a:r>
                    </a:p>
                  </a:txBody>
                  <a:tcPr marL="91440" marR="91440" marT="45720" marB="45720">
                    <a:solidFill>
                      <a:srgbClr val="192F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3F0E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Стоимость</a:t>
                      </a:r>
                    </a:p>
                  </a:txBody>
                  <a:tcPr marL="91440" marR="91440" marT="45720" marB="45720">
                    <a:solidFill>
                      <a:srgbClr val="192F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3F0E8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Срок</a:t>
                      </a:r>
                    </a:p>
                  </a:txBody>
                  <a:tcPr marL="91440" marR="91440" marT="45720" marB="45720">
                    <a:solidFill>
                      <a:srgbClr val="192F40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2F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DEVRUM / CRM с интеграциями</a:t>
                      </a:r>
                    </a:p>
                  </a:txBody>
                  <a:tcPr marL="91440" marR="91440" marT="45720" marB="45720">
                    <a:solidFill>
                      <a:srgbClr val="F3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2F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от 800 тыс. ₽</a:t>
                      </a:r>
                    </a:p>
                  </a:txBody>
                  <a:tcPr marL="91440" marR="91440" marT="45720" marB="45720">
                    <a:solidFill>
                      <a:srgbClr val="F3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2F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3–4 месяца</a:t>
                      </a:r>
                    </a:p>
                  </a:txBody>
                  <a:tcPr marL="91440" marR="91440" marT="45720" marB="45720">
                    <a:solidFill>
                      <a:srgbClr val="F3F0E8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2F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OSNOVEL / базовая CRM</a:t>
                      </a:r>
                    </a:p>
                  </a:txBody>
                  <a:tcPr marL="91440" marR="91440" marT="45720" marB="45720">
                    <a:solidFill>
                      <a:srgbClr val="F3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2F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от 1,5 млн ₽</a:t>
                      </a:r>
                    </a:p>
                  </a:txBody>
                  <a:tcPr marL="91440" marR="91440" marT="45720" marB="45720">
                    <a:solidFill>
                      <a:srgbClr val="F3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2F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от 3 месяцев</a:t>
                      </a:r>
                    </a:p>
                  </a:txBody>
                  <a:tcPr marL="91440" marR="91440" marT="45720" marB="45720">
                    <a:solidFill>
                      <a:srgbClr val="F3F0E8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2F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Лонг Кэт / средняя сложность</a:t>
                      </a:r>
                    </a:p>
                  </a:txBody>
                  <a:tcPr marL="91440" marR="91440" marT="45720" marB="45720">
                    <a:solidFill>
                      <a:srgbClr val="F3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2F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2–3 млн ₽</a:t>
                      </a:r>
                    </a:p>
                  </a:txBody>
                  <a:tcPr marL="91440" marR="91440" marT="45720" marB="45720">
                    <a:solidFill>
                      <a:srgbClr val="F3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2F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4–5 месяцев</a:t>
                      </a:r>
                    </a:p>
                  </a:txBody>
                  <a:tcPr marL="91440" marR="91440" marT="45720" marB="45720">
                    <a:solidFill>
                      <a:srgbClr val="F3F0E8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2F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АП-ИМ / простая CRM</a:t>
                      </a:r>
                    </a:p>
                  </a:txBody>
                  <a:tcPr marL="91440" marR="91440" marT="45720" marB="45720">
                    <a:solidFill>
                      <a:srgbClr val="F3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2F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от 450 тыс. ₽</a:t>
                      </a:r>
                    </a:p>
                  </a:txBody>
                  <a:tcPr marL="91440" marR="91440" marT="45720" marB="45720">
                    <a:solidFill>
                      <a:srgbClr val="F3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92F40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1,5–2 месяца</a:t>
                      </a:r>
                    </a:p>
                  </a:txBody>
                  <a:tcPr marL="91440" marR="91440" marT="45720" marB="45720">
                    <a:solidFill>
                      <a:srgbClr val="F3F0E8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72043C-544C-446F-8562-481AEEE80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388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065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06574"/>
                </a:solidFill>
                <a:latin typeface="Helvetica Neue"/>
                <a:ea typeface="Helvetica Neue"/>
                <a:cs typeface="Helvetica Neue"/>
              </a:rPr>
              <a:t>Разный объём работ. Это не КП на нашу CRM. У Лонг Кэт проектирование оплачивается отдельно.</a:t>
            </a:r>
          </a:p>
        </p:txBody>
      </p:sp>
    </p:spTree>
    <p:extLst>
      <p:ext uri="{BB962C8B-B14F-4D97-AF65-F5344CB8AC3E}">
        <p14:creationId xmlns:p14="http://schemas.microsoft.com/office/powerpoint/2010/main" val="8706931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514C6A-89D3-4978-892B-79800406F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Сравнение при выбранной смете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582126-75FF-4241-AD13-CE78B01D1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5524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75" b="1">
                <a:solidFill>
                  <a:srgbClr val="EB583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75" b="1">
                <a:solidFill>
                  <a:srgbClr val="EB5832"/>
                </a:solidFill>
                <a:latin typeface="Helvetica Neue"/>
                <a:ea typeface="Helvetica Neue"/>
                <a:cs typeface="Helvetica Neue"/>
              </a:rPr>
              <a:t>600 тыс. ₽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AF8777-E195-4982-B85A-F9834C054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95625"/>
            <a:ext cx="5286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внутренний бюджет до перехода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8FC7AE-E76C-48A5-84C6-B2D05DA99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4953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75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75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1,5 млн ₽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100F04-1DFE-4B2C-AB32-2B35F9EB3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95625"/>
            <a:ext cx="4953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пример бюджета подрядчика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C9584E-1C4C-4A82-8C61-FC496D084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3238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825" b="1">
                <a:solidFill>
                  <a:srgbClr val="EB583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825" b="1">
                <a:solidFill>
                  <a:srgbClr val="EB5832"/>
                </a:solidFill>
                <a:latin typeface="Helvetica Neue"/>
                <a:ea typeface="Helvetica Neue"/>
                <a:cs typeface="Helvetica Neue"/>
              </a:rPr>
              <a:t>2,5×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DFE77F-C630-4A11-9670-361FD6CCB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448175"/>
            <a:ext cx="7429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7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отношение бюджетов</a:t>
            </a:r>
          </a:p>
          <a:p xmlns:a="http://schemas.openxmlformats.org/drawingml/2006/main">
            <a:pPr>
              <a:defRPr sz="247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75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Разница: 900 тыс. ₽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769605-353E-4E03-916E-BCBAFE425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388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065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06574"/>
                </a:solidFill>
                <a:latin typeface="Helvetica Neue"/>
                <a:ea typeface="Helvetica Neue"/>
                <a:cs typeface="Helvetica Neue"/>
              </a:rPr>
              <a:t>При смете 800 тыс. ₽ отношение 1,3×, при 3 млн ₽ — 5×. Сопоставимость требует ТЗ.</a:t>
            </a:r>
          </a:p>
        </p:txBody>
      </p:sp>
    </p:spTree>
    <p:extLst>
      <p:ext uri="{BB962C8B-B14F-4D97-AF65-F5344CB8AC3E}">
        <p14:creationId xmlns:p14="http://schemas.microsoft.com/office/powerpoint/2010/main" val="16492629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92F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AF560A-3610-422E-969F-71DBCFE6E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3F0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F3F0E8"/>
                </a:solidFill>
                <a:latin typeface="Helvetica Neue"/>
                <a:ea typeface="Helvetica Neue"/>
                <a:cs typeface="Helvetica Neue"/>
              </a:rPr>
              <a:t>Эффект после отказа от подписки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55FEAC-A35F-4E8C-96EA-CD0B44FB2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F6A584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1">
                <a:solidFill>
                  <a:srgbClr val="F6A584"/>
                </a:solidFill>
                <a:latin typeface="Helvetica Neue"/>
                <a:ea typeface="Helvetica Neue"/>
                <a:cs typeface="Helvetica Neue"/>
              </a:rPr>
              <a:t>300 тыс. ₽ / месяц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C4EF91-25AB-4FF8-AF90-EA8B2F44F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953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3F0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0">
                <a:solidFill>
                  <a:srgbClr val="F3F0E8"/>
                </a:solidFill>
                <a:latin typeface="Helvetica Neue"/>
                <a:ea typeface="Helvetica Neue"/>
                <a:cs typeface="Helvetica Neue"/>
              </a:rPr>
              <a:t>прежний платёж прекращается с 1 октября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A05978-8611-4B06-B8BD-7DE57E013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9525"/>
            <a:ext cx="108108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EBFC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AEBFCB"/>
                </a:solidFill>
                <a:latin typeface="Helvetica Neue"/>
                <a:ea typeface="Helvetica Neue"/>
                <a:cs typeface="Helvetica Neue"/>
              </a:rPr>
              <a:t>Если поддержка своей системы стоит 50 тыс. ₽ / месяц: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76D617-0EA7-4E8F-8398-CAF0F767E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95825"/>
            <a:ext cx="4953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825" b="1">
                <a:solidFill>
                  <a:srgbClr val="F3F0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825" b="1">
                <a:solidFill>
                  <a:srgbClr val="F3F0E8"/>
                </a:solidFill>
                <a:latin typeface="Helvetica Neue"/>
                <a:ea typeface="Helvetica Neue"/>
                <a:cs typeface="Helvetica Neue"/>
              </a:rPr>
              <a:t>250 тыс. ₽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106993-3EE5-47C4-BAFD-369EE2C69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0"/>
            <a:ext cx="514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BFC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FCB"/>
                </a:solidFill>
                <a:latin typeface="Helvetica Neue"/>
                <a:ea typeface="Helvetica Neue"/>
                <a:cs typeface="Helvetica Neue"/>
              </a:rPr>
              <a:t>возможный месячный эффект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A7495D-F795-4B41-B581-23C746BFC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695825"/>
            <a:ext cx="5000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825" b="1">
                <a:solidFill>
                  <a:srgbClr val="F3F0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825" b="1">
                <a:solidFill>
                  <a:srgbClr val="F3F0E8"/>
                </a:solidFill>
                <a:latin typeface="Helvetica Neue"/>
                <a:ea typeface="Helvetica Neue"/>
                <a:cs typeface="Helvetica Neue"/>
              </a:rPr>
              <a:t>2,4 месяца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8B167B-EA75-4B16-AD30-7A81E004C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524500"/>
            <a:ext cx="5000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AEBFC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AEBFCB"/>
                </a:solidFill>
                <a:latin typeface="Helvetica Neue"/>
                <a:ea typeface="Helvetica Neue"/>
                <a:cs typeface="Helvetica Neue"/>
              </a:rPr>
              <a:t>окупаемость после отключения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9EDAA2-AA7D-4F9A-9F87-F6F5B7DC9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388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EBFC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AEBFCB"/>
                </a:solidFill>
                <a:latin typeface="Helvetica Neue"/>
                <a:ea typeface="Helvetica Neue"/>
                <a:cs typeface="Helvetica Neue"/>
              </a:rPr>
              <a:t>Поддержка 50 тыс. ₽ — учебное допущение. Чистая фактическая экономия пока не измерена.</a:t>
            </a:r>
          </a:p>
        </p:txBody>
      </p:sp>
    </p:spTree>
    <p:extLst>
      <p:ext uri="{BB962C8B-B14F-4D97-AF65-F5344CB8AC3E}">
        <p14:creationId xmlns:p14="http://schemas.microsoft.com/office/powerpoint/2010/main" val="20216346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532DC5-595E-4F23-B2CB-8D54A579D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Консультация и обучение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68961C-7596-4943-9554-C693A963E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906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EB5832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EB5832"/>
                </a:solidFill>
                <a:latin typeface="Helvetica Neue"/>
                <a:ea typeface="Helvetica Neue"/>
                <a:cs typeface="Helvetica Neue"/>
              </a:rPr>
              <a:t>Разберём вашу задачу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AB7AFF-05AE-4D5C-A020-0D88AD99B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037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На консультации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71D6CF-A22D-46A8-87FE-71FCE2FCA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50482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Определим полезный результат,</a:t>
            </a:r>
          </a:p>
          <a:p xmlns:a="http://schemas.openxmlformats.org/drawingml/2006/main">
            <a:pPr>
              <a:defRPr sz="2100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сравним способы решения</a:t>
            </a:r>
          </a:p>
          <a:p xmlns:a="http://schemas.openxmlformats.org/drawingml/2006/main">
            <a:pPr>
              <a:defRPr sz="2100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и прикинем полный бюджет.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759492-CE1D-4F1C-B2CC-A7BB47223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0037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На обучении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E2003D-8B10-46D1-9892-BE84639FD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752850"/>
            <a:ext cx="50482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Вы или ваш сотрудник научитесь</a:t>
            </a:r>
          </a:p>
          <a:p xmlns:a="http://schemas.openxmlformats.org/drawingml/2006/main">
            <a:pPr>
              <a:defRPr sz="2100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работать с ИИ на своей задаче,</a:t>
            </a:r>
          </a:p>
          <a:p xmlns:a="http://schemas.openxmlformats.org/drawingml/2006/main">
            <a:pPr>
              <a:defRPr sz="2100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192F40"/>
                </a:solidFill>
                <a:latin typeface="Helvetica Neue"/>
                <a:ea typeface="Helvetica Neue"/>
                <a:cs typeface="Helvetica Neue"/>
              </a:rPr>
              <a:t>проверять и развивать решение.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F7D7AA-91C3-413C-8C74-6E1045C75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38850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065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06574"/>
                </a:solidFill>
                <a:latin typeface="Helvetica Neue"/>
                <a:ea typeface="Helvetica Neue"/>
                <a:cs typeface="Helvetica Neue"/>
              </a:rPr>
              <a:t>Формат выбираем под бизнес. Опыт кейса не гарантирует такой же бюджет или срок в другом проекте.</a:t>
            </a:r>
          </a:p>
        </p:txBody>
      </p:sp>
    </p:spTree>
    <p:extLst>
      <p:ext uri="{BB962C8B-B14F-4D97-AF65-F5344CB8AC3E}">
        <p14:creationId xmlns:p14="http://schemas.microsoft.com/office/powerpoint/2010/main" val="177336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2026-09-27T15:58:12.3850000Z</dcterms:created>
  <dcterms:modified xsi:type="dcterms:W3CDTF">2026-09-27T15:58:12.3850000Z</dcterms:modified>
</coreProperties>
</file>